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Montserrat Bold Italics" charset="1" panose="00000800000000000000"/>
      <p:regular r:id="rId20"/>
    </p:embeddedFont>
    <p:embeddedFont>
      <p:font typeface="Montserrat Bold" charset="1" panose="00000800000000000000"/>
      <p:regular r:id="rId21"/>
    </p:embeddedFont>
    <p:embeddedFont>
      <p:font typeface="Montserrat" charset="1" panose="00000500000000000000"/>
      <p:regular r:id="rId22"/>
    </p:embeddedFont>
    <p:embeddedFont>
      <p:font typeface="Poppins" charset="1" panose="00000500000000000000"/>
      <p:regular r:id="rId23"/>
    </p:embeddedFont>
    <p:embeddedFont>
      <p:font typeface="Poppins Bold" charset="1" panose="000008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8" Type="http://schemas.openxmlformats.org/officeDocument/2006/relationships/slide" Target="slides/slide3.xml"/><Relationship Id="rId26" Type="http://schemas.openxmlformats.org/officeDocument/2006/relationships/customXml" Target="../customXml/item2.xml"/><Relationship Id="rId21" Type="http://schemas.openxmlformats.org/officeDocument/2006/relationships/font" Target="fonts/font21.fntdata"/><Relationship Id="rId3" Type="http://schemas.openxmlformats.org/officeDocument/2006/relationships/viewProps" Target="viewProps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7" Type="http://schemas.openxmlformats.org/officeDocument/2006/relationships/slide" Target="slides/slide2.xml"/><Relationship Id="rId25" Type="http://schemas.openxmlformats.org/officeDocument/2006/relationships/customXml" Target="../customXml/item1.xml"/><Relationship Id="rId16" Type="http://schemas.openxmlformats.org/officeDocument/2006/relationships/slide" Target="slides/slide11.xml"/><Relationship Id="rId2" Type="http://schemas.openxmlformats.org/officeDocument/2006/relationships/presProps" Target="presProps.xml"/><Relationship Id="rId20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24" Type="http://schemas.openxmlformats.org/officeDocument/2006/relationships/font" Target="fonts/font24.fntdata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font" Target="fonts/font23.fntdata"/><Relationship Id="rId5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font" Target="fonts/font22.fntdata"/><Relationship Id="rId4" Type="http://schemas.openxmlformats.org/officeDocument/2006/relationships/theme" Target="theme/theme1.xml"/><Relationship Id="rId9" Type="http://schemas.openxmlformats.org/officeDocument/2006/relationships/slide" Target="slides/slide4.xml"/><Relationship Id="rId27" Type="http://schemas.openxmlformats.org/officeDocument/2006/relationships/customXml" Target="../customXml/item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615541" y="-3487700"/>
            <a:ext cx="7344918" cy="8229600"/>
          </a:xfrm>
          <a:custGeom>
            <a:avLst/>
            <a:gdLst/>
            <a:ahLst/>
            <a:cxnLst/>
            <a:rect r="r" b="b" t="t" l="l"/>
            <a:pathLst>
              <a:path h="8229600" w="7344918">
                <a:moveTo>
                  <a:pt x="0" y="0"/>
                </a:moveTo>
                <a:lnTo>
                  <a:pt x="7344918" y="0"/>
                </a:lnTo>
                <a:lnTo>
                  <a:pt x="734491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913533" y="5663285"/>
            <a:ext cx="7344918" cy="8229600"/>
          </a:xfrm>
          <a:custGeom>
            <a:avLst/>
            <a:gdLst/>
            <a:ahLst/>
            <a:cxnLst/>
            <a:rect r="r" b="b" t="t" l="l"/>
            <a:pathLst>
              <a:path h="8229600" w="7344918">
                <a:moveTo>
                  <a:pt x="0" y="0"/>
                </a:moveTo>
                <a:lnTo>
                  <a:pt x="7344918" y="0"/>
                </a:lnTo>
                <a:lnTo>
                  <a:pt x="734491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546854" y="167941"/>
            <a:ext cx="4362162" cy="1083270"/>
          </a:xfrm>
          <a:custGeom>
            <a:avLst/>
            <a:gdLst/>
            <a:ahLst/>
            <a:cxnLst/>
            <a:rect r="r" b="b" t="t" l="l"/>
            <a:pathLst>
              <a:path h="1083270" w="4362162">
                <a:moveTo>
                  <a:pt x="0" y="0"/>
                </a:moveTo>
                <a:lnTo>
                  <a:pt x="4362163" y="0"/>
                </a:lnTo>
                <a:lnTo>
                  <a:pt x="4362163" y="1083270"/>
                </a:lnTo>
                <a:lnTo>
                  <a:pt x="0" y="10832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967701" y="7138975"/>
            <a:ext cx="3941315" cy="745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81"/>
              </a:lnSpc>
              <a:spcBef>
                <a:spcPct val="0"/>
              </a:spcBef>
            </a:pPr>
            <a:r>
              <a:rPr lang="en-US" b="true" sz="4415" i="true">
                <a:solidFill>
                  <a:srgbClr val="24058B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NHÓM 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31385" y="1427940"/>
            <a:ext cx="10593101" cy="655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1"/>
              </a:lnSpc>
              <a:spcBef>
                <a:spcPct val="0"/>
              </a:spcBef>
            </a:pPr>
            <a:r>
              <a:rPr lang="en-US" b="true" sz="3815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KHOA CÔNG NGHỆ THÔNG TIN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078194" y="2361765"/>
            <a:ext cx="9788437" cy="464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1"/>
              </a:lnSpc>
              <a:spcBef>
                <a:spcPct val="0"/>
              </a:spcBef>
            </a:pPr>
            <a:r>
              <a:rPr lang="en-US" sz="2715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CHUYÊN NGÀNH CÔNG NGHỆ PHẦN MỀM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58926" y="3800581"/>
            <a:ext cx="15970148" cy="2713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27"/>
              </a:lnSpc>
            </a:pPr>
            <a:r>
              <a:rPr lang="en-US" b="true" sz="11225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REQUIREMENTS EMGINERING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494163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10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85568" y="340786"/>
            <a:ext cx="7732289" cy="1375828"/>
            <a:chOff x="0" y="0"/>
            <a:chExt cx="10309718" cy="18344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718875" cy="1834438"/>
            </a:xfrm>
            <a:custGeom>
              <a:avLst/>
              <a:gdLst/>
              <a:ahLst/>
              <a:cxnLst/>
              <a:rect r="r" b="b" t="t" l="l"/>
              <a:pathLst>
                <a:path h="1834438" w="9718875">
                  <a:moveTo>
                    <a:pt x="0" y="0"/>
                  </a:moveTo>
                  <a:lnTo>
                    <a:pt x="9718875" y="0"/>
                  </a:lnTo>
                  <a:lnTo>
                    <a:pt x="9718875" y="1834438"/>
                  </a:lnTo>
                  <a:lnTo>
                    <a:pt x="0" y="1834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590843" y="384794"/>
              <a:ext cx="9718875" cy="1055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92"/>
                </a:lnSpc>
              </a:pPr>
              <a:r>
                <a:rPr lang="en-US" sz="2598" b="true">
                  <a:solidFill>
                    <a:srgbClr val="24058B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4. Giải thích Product Backlog &amp; </a:t>
              </a:r>
            </a:p>
            <a:p>
              <a:pPr algn="l">
                <a:lnSpc>
                  <a:spcPts val="3092"/>
                </a:lnSpc>
              </a:pPr>
              <a:r>
                <a:rPr lang="en-US" sz="2598" b="true">
                  <a:solidFill>
                    <a:srgbClr val="24058B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Functional Requirements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85568" y="2955794"/>
            <a:ext cx="13875410" cy="34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6"/>
              </a:lnSpc>
            </a:pPr>
            <a:r>
              <a:rPr lang="en-US" b="true" sz="2291" i="true">
                <a:solidFill>
                  <a:srgbClr val="24058B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Product Backlog</a:t>
            </a:r>
            <a:r>
              <a:rPr lang="en-US" sz="22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 là </a:t>
            </a:r>
            <a:r>
              <a:rPr lang="en-US" sz="2291" b="true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DANH SÁCH</a:t>
            </a:r>
            <a:r>
              <a:rPr lang="en-US" sz="22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 các </a:t>
            </a:r>
            <a:r>
              <a:rPr lang="en-US" sz="2291" b="true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YÊU CẦU</a:t>
            </a:r>
            <a:r>
              <a:rPr lang="en-US" sz="22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 hoặc </a:t>
            </a:r>
            <a:r>
              <a:rPr lang="en-US" sz="2291" b="true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TÍNH NĂNG</a:t>
            </a:r>
            <a:r>
              <a:rPr lang="en-US" sz="22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 cần được thực hiện.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86426" y="7618620"/>
            <a:ext cx="7709290" cy="34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6"/>
              </a:lnSpc>
            </a:pPr>
            <a:r>
              <a:rPr lang="en-US" b="true" sz="2291" i="true">
                <a:solidFill>
                  <a:srgbClr val="24058B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"Hệ thống cho phép giảng viên hủy đơn yêu cầu"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86426" y="7120410"/>
            <a:ext cx="8135540" cy="34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6"/>
              </a:lnSpc>
            </a:pPr>
            <a:r>
              <a:rPr lang="en-US" b="true" sz="2291" i="true">
                <a:solidFill>
                  <a:srgbClr val="24058B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"Hệ thống cho phép giảng viên xem lại đơn yêu cầu"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86426" y="8116830"/>
            <a:ext cx="7709290" cy="34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6"/>
              </a:lnSpc>
            </a:pPr>
            <a:r>
              <a:rPr lang="en-US" b="true" sz="2291" i="true">
                <a:solidFill>
                  <a:srgbClr val="24058B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"Hệ thống cho phép giảng viên xuất đơn yêu cầu"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85568" y="5711107"/>
            <a:ext cx="14603541" cy="34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6"/>
              </a:lnSpc>
            </a:pPr>
            <a:r>
              <a:rPr lang="en-US" b="true" sz="2291" i="true">
                <a:solidFill>
                  <a:srgbClr val="24058B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Functional Requirements</a:t>
            </a:r>
            <a:r>
              <a:rPr lang="en-US" sz="22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291" b="true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MÔ TẢ CHI TIẾT</a:t>
            </a:r>
            <a:r>
              <a:rPr lang="en-US" sz="22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 các </a:t>
            </a:r>
            <a:r>
              <a:rPr lang="en-US" sz="2291" b="true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HÀNH VI</a:t>
            </a:r>
            <a:r>
              <a:rPr lang="en-US" sz="22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291" b="true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CHỨC NĂNG</a:t>
            </a:r>
            <a:r>
              <a:rPr lang="en-US" sz="22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 mà hệ thống cần thực hiện.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4182733" y="157621"/>
            <a:ext cx="3738227" cy="623038"/>
          </a:xfrm>
          <a:custGeom>
            <a:avLst/>
            <a:gdLst/>
            <a:ahLst/>
            <a:cxnLst/>
            <a:rect r="r" b="b" t="t" l="l"/>
            <a:pathLst>
              <a:path h="623038" w="3738227">
                <a:moveTo>
                  <a:pt x="0" y="0"/>
                </a:moveTo>
                <a:lnTo>
                  <a:pt x="3738226" y="0"/>
                </a:lnTo>
                <a:lnTo>
                  <a:pt x="3738226" y="623038"/>
                </a:lnTo>
                <a:lnTo>
                  <a:pt x="0" y="6230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908391" y="4092329"/>
            <a:ext cx="8135540" cy="34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6"/>
              </a:lnSpc>
            </a:pPr>
            <a:r>
              <a:rPr lang="en-US" b="true" sz="2291" i="true">
                <a:solidFill>
                  <a:srgbClr val="24058B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"Giảng viên có thể tạo đơn yêu cầu"​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82733" y="157621"/>
            <a:ext cx="3738227" cy="623038"/>
          </a:xfrm>
          <a:custGeom>
            <a:avLst/>
            <a:gdLst/>
            <a:ahLst/>
            <a:cxnLst/>
            <a:rect r="r" b="b" t="t" l="l"/>
            <a:pathLst>
              <a:path h="623038" w="3738227">
                <a:moveTo>
                  <a:pt x="0" y="0"/>
                </a:moveTo>
                <a:lnTo>
                  <a:pt x="3738226" y="0"/>
                </a:lnTo>
                <a:lnTo>
                  <a:pt x="3738226" y="623038"/>
                </a:lnTo>
                <a:lnTo>
                  <a:pt x="0" y="6230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00086" y="92745"/>
            <a:ext cx="7732289" cy="1375828"/>
            <a:chOff x="0" y="0"/>
            <a:chExt cx="10309718" cy="18344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718875" cy="1834438"/>
            </a:xfrm>
            <a:custGeom>
              <a:avLst/>
              <a:gdLst/>
              <a:ahLst/>
              <a:cxnLst/>
              <a:rect r="r" b="b" t="t" l="l"/>
              <a:pathLst>
                <a:path h="1834438" w="9718875">
                  <a:moveTo>
                    <a:pt x="0" y="0"/>
                  </a:moveTo>
                  <a:lnTo>
                    <a:pt x="9718875" y="0"/>
                  </a:lnTo>
                  <a:lnTo>
                    <a:pt x="9718875" y="1834438"/>
                  </a:lnTo>
                  <a:lnTo>
                    <a:pt x="0" y="1834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590843" y="403844"/>
              <a:ext cx="9718875" cy="103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92"/>
                </a:lnSpc>
              </a:pPr>
              <a:r>
                <a:rPr lang="en-US" sz="2598" b="true">
                  <a:solidFill>
                    <a:srgbClr val="24058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4. Giải thích Product Backlog &amp; </a:t>
              </a:r>
            </a:p>
            <a:p>
              <a:pPr algn="l">
                <a:lnSpc>
                  <a:spcPts val="3092"/>
                </a:lnSpc>
              </a:pPr>
              <a:r>
                <a:rPr lang="en-US" sz="2598" b="true">
                  <a:solidFill>
                    <a:srgbClr val="24058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Functional Requirements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00086" y="2930551"/>
            <a:ext cx="17720873" cy="6512421"/>
            <a:chOff x="0" y="0"/>
            <a:chExt cx="23627831" cy="868322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945113"/>
              <a:ext cx="23627831" cy="7738115"/>
            </a:xfrm>
            <a:custGeom>
              <a:avLst/>
              <a:gdLst/>
              <a:ahLst/>
              <a:cxnLst/>
              <a:rect r="r" b="b" t="t" l="l"/>
              <a:pathLst>
                <a:path h="7738115" w="23627831">
                  <a:moveTo>
                    <a:pt x="0" y="0"/>
                  </a:moveTo>
                  <a:lnTo>
                    <a:pt x="23627831" y="0"/>
                  </a:lnTo>
                  <a:lnTo>
                    <a:pt x="23627831" y="7738115"/>
                  </a:lnTo>
                  <a:lnTo>
                    <a:pt x="0" y="77381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627831" cy="1055160"/>
            </a:xfrm>
            <a:custGeom>
              <a:avLst/>
              <a:gdLst/>
              <a:ahLst/>
              <a:cxnLst/>
              <a:rect r="r" b="b" t="t" l="l"/>
              <a:pathLst>
                <a:path h="1055160" w="23627831">
                  <a:moveTo>
                    <a:pt x="0" y="0"/>
                  </a:moveTo>
                  <a:lnTo>
                    <a:pt x="23627831" y="0"/>
                  </a:lnTo>
                  <a:lnTo>
                    <a:pt x="23627831" y="1055160"/>
                  </a:lnTo>
                  <a:lnTo>
                    <a:pt x="0" y="10551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1643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7259300" y="9685007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1031" y="2412901"/>
            <a:ext cx="2902373" cy="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2"/>
              </a:lnSpc>
              <a:spcBef>
                <a:spcPct val="0"/>
              </a:spcBef>
            </a:pPr>
            <a:r>
              <a:rPr lang="en-US" b="true" sz="2598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Product Backlog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5587" y="1885725"/>
            <a:ext cx="980440" cy="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2"/>
              </a:lnSpc>
              <a:spcBef>
                <a:spcPct val="0"/>
              </a:spcBef>
            </a:pPr>
            <a:r>
              <a:rPr lang="en-US" b="true" sz="2598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Ví dụ: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82733" y="157621"/>
            <a:ext cx="3738227" cy="623038"/>
          </a:xfrm>
          <a:custGeom>
            <a:avLst/>
            <a:gdLst/>
            <a:ahLst/>
            <a:cxnLst/>
            <a:rect r="r" b="b" t="t" l="l"/>
            <a:pathLst>
              <a:path h="623038" w="3738227">
                <a:moveTo>
                  <a:pt x="0" y="0"/>
                </a:moveTo>
                <a:lnTo>
                  <a:pt x="3738226" y="0"/>
                </a:lnTo>
                <a:lnTo>
                  <a:pt x="3738226" y="623038"/>
                </a:lnTo>
                <a:lnTo>
                  <a:pt x="0" y="6230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00086" y="92745"/>
            <a:ext cx="7732289" cy="1375828"/>
            <a:chOff x="0" y="0"/>
            <a:chExt cx="10309718" cy="183443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718875" cy="1834438"/>
            </a:xfrm>
            <a:custGeom>
              <a:avLst/>
              <a:gdLst/>
              <a:ahLst/>
              <a:cxnLst/>
              <a:rect r="r" b="b" t="t" l="l"/>
              <a:pathLst>
                <a:path h="1834438" w="9718875">
                  <a:moveTo>
                    <a:pt x="0" y="0"/>
                  </a:moveTo>
                  <a:lnTo>
                    <a:pt x="9718875" y="0"/>
                  </a:lnTo>
                  <a:lnTo>
                    <a:pt x="9718875" y="1834438"/>
                  </a:lnTo>
                  <a:lnTo>
                    <a:pt x="0" y="1834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590843" y="403844"/>
              <a:ext cx="9718875" cy="103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92"/>
                </a:lnSpc>
              </a:pPr>
              <a:r>
                <a:rPr lang="en-US" sz="2598" b="true">
                  <a:solidFill>
                    <a:srgbClr val="24058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4. Giải thích Product Backlog &amp; </a:t>
              </a:r>
            </a:p>
            <a:p>
              <a:pPr algn="l">
                <a:lnSpc>
                  <a:spcPts val="3092"/>
                </a:lnSpc>
              </a:pPr>
              <a:r>
                <a:rPr lang="en-US" sz="2598" b="true">
                  <a:solidFill>
                    <a:srgbClr val="24058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Functional Requirements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85587" y="3280780"/>
            <a:ext cx="17884652" cy="3577488"/>
            <a:chOff x="0" y="0"/>
            <a:chExt cx="23846202" cy="476998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1226602"/>
              <a:ext cx="23826870" cy="3543382"/>
            </a:xfrm>
            <a:custGeom>
              <a:avLst/>
              <a:gdLst/>
              <a:ahLst/>
              <a:cxnLst/>
              <a:rect r="r" b="b" t="t" l="l"/>
              <a:pathLst>
                <a:path h="3543382" w="23826870">
                  <a:moveTo>
                    <a:pt x="0" y="0"/>
                  </a:moveTo>
                  <a:lnTo>
                    <a:pt x="23826870" y="0"/>
                  </a:lnTo>
                  <a:lnTo>
                    <a:pt x="23826870" y="3543383"/>
                  </a:lnTo>
                  <a:lnTo>
                    <a:pt x="0" y="35433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852" r="0" b="-852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42899" y="0"/>
              <a:ext cx="23803304" cy="1226602"/>
            </a:xfrm>
            <a:custGeom>
              <a:avLst/>
              <a:gdLst/>
              <a:ahLst/>
              <a:cxnLst/>
              <a:rect r="r" b="b" t="t" l="l"/>
              <a:pathLst>
                <a:path h="1226602" w="23803304">
                  <a:moveTo>
                    <a:pt x="0" y="0"/>
                  </a:moveTo>
                  <a:lnTo>
                    <a:pt x="23803303" y="0"/>
                  </a:lnTo>
                  <a:lnTo>
                    <a:pt x="23803303" y="1226602"/>
                  </a:lnTo>
                  <a:lnTo>
                    <a:pt x="0" y="12266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0635" t="0" r="-8191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7259300" y="9685007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5587" y="2480303"/>
            <a:ext cx="4400233" cy="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2"/>
              </a:lnSpc>
              <a:spcBef>
                <a:spcPct val="0"/>
              </a:spcBef>
            </a:pPr>
            <a:r>
              <a:rPr lang="en-US" b="true" sz="2598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Functional Requirements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5587" y="1885725"/>
            <a:ext cx="980440" cy="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2"/>
              </a:lnSpc>
              <a:spcBef>
                <a:spcPct val="0"/>
              </a:spcBef>
            </a:pPr>
            <a:r>
              <a:rPr lang="en-US" b="true" sz="2598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Ví dụ: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0086" y="92745"/>
            <a:ext cx="7732289" cy="1375828"/>
            <a:chOff x="0" y="0"/>
            <a:chExt cx="10309718" cy="183443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718875" cy="1834438"/>
            </a:xfrm>
            <a:custGeom>
              <a:avLst/>
              <a:gdLst/>
              <a:ahLst/>
              <a:cxnLst/>
              <a:rect r="r" b="b" t="t" l="l"/>
              <a:pathLst>
                <a:path h="1834438" w="9718875">
                  <a:moveTo>
                    <a:pt x="0" y="0"/>
                  </a:moveTo>
                  <a:lnTo>
                    <a:pt x="9718875" y="0"/>
                  </a:lnTo>
                  <a:lnTo>
                    <a:pt x="9718875" y="1834438"/>
                  </a:lnTo>
                  <a:lnTo>
                    <a:pt x="0" y="1834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590843" y="403844"/>
              <a:ext cx="9718875" cy="103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92"/>
                </a:lnSpc>
              </a:pPr>
              <a:r>
                <a:rPr lang="en-US" sz="2598" b="true">
                  <a:solidFill>
                    <a:srgbClr val="24058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4. Giải thích Product Backlog &amp; </a:t>
              </a:r>
            </a:p>
            <a:p>
              <a:pPr algn="l">
                <a:lnSpc>
                  <a:spcPts val="3092"/>
                </a:lnSpc>
              </a:pPr>
              <a:r>
                <a:rPr lang="en-US" sz="2598" b="true">
                  <a:solidFill>
                    <a:srgbClr val="24058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Functional Requirements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182733" y="157621"/>
            <a:ext cx="3738227" cy="623038"/>
          </a:xfrm>
          <a:custGeom>
            <a:avLst/>
            <a:gdLst/>
            <a:ahLst/>
            <a:cxnLst/>
            <a:rect r="r" b="b" t="t" l="l"/>
            <a:pathLst>
              <a:path h="623038" w="3738227">
                <a:moveTo>
                  <a:pt x="0" y="0"/>
                </a:moveTo>
                <a:lnTo>
                  <a:pt x="3738226" y="0"/>
                </a:lnTo>
                <a:lnTo>
                  <a:pt x="3738226" y="623038"/>
                </a:lnTo>
                <a:lnTo>
                  <a:pt x="0" y="6230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259300" y="9685007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35329" y="3840427"/>
            <a:ext cx="14463815" cy="1500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30"/>
              </a:lnSpc>
            </a:pPr>
            <a:r>
              <a:rPr lang="en-US" b="true" sz="430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CHUYỂN SANG FILE EXCEL ĐỂ THUYẾT TRÌNH ĐẦY ĐỦ NỘI DUNG NÀY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6477" y="837576"/>
            <a:ext cx="15735045" cy="8611847"/>
            <a:chOff x="0" y="0"/>
            <a:chExt cx="4144209" cy="226814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44209" cy="2268141"/>
            </a:xfrm>
            <a:custGeom>
              <a:avLst/>
              <a:gdLst/>
              <a:ahLst/>
              <a:cxnLst/>
              <a:rect r="r" b="b" t="t" l="l"/>
              <a:pathLst>
                <a:path h="2268141" w="4144209">
                  <a:moveTo>
                    <a:pt x="4064791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2188723"/>
                  </a:lnTo>
                  <a:cubicBezTo>
                    <a:pt x="43699" y="2188723"/>
                    <a:pt x="79418" y="2224062"/>
                    <a:pt x="79418" y="2268141"/>
                  </a:cubicBezTo>
                  <a:lnTo>
                    <a:pt x="4064791" y="2268141"/>
                  </a:lnTo>
                  <a:cubicBezTo>
                    <a:pt x="4064791" y="2224442"/>
                    <a:pt x="4100130" y="2188723"/>
                    <a:pt x="4144209" y="2188723"/>
                  </a:cubicBezTo>
                  <a:lnTo>
                    <a:pt x="4144209" y="79418"/>
                  </a:lnTo>
                  <a:cubicBezTo>
                    <a:pt x="4100510" y="79418"/>
                    <a:pt x="4064791" y="44079"/>
                    <a:pt x="406479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24058B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38100" y="0"/>
              <a:ext cx="4068009" cy="2230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253637" y="-371137"/>
            <a:ext cx="6231228" cy="5514637"/>
          </a:xfrm>
          <a:custGeom>
            <a:avLst/>
            <a:gdLst/>
            <a:ahLst/>
            <a:cxnLst/>
            <a:rect r="r" b="b" t="t" l="l"/>
            <a:pathLst>
              <a:path h="5514637" w="6231228">
                <a:moveTo>
                  <a:pt x="0" y="0"/>
                </a:moveTo>
                <a:lnTo>
                  <a:pt x="6231227" y="0"/>
                </a:lnTo>
                <a:lnTo>
                  <a:pt x="6231227" y="5514637"/>
                </a:lnTo>
                <a:lnTo>
                  <a:pt x="0" y="55146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110021" y="9353550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389744" y="4000838"/>
            <a:ext cx="11146117" cy="1137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b="true" sz="920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YOU!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708979" y="5200650"/>
            <a:ext cx="6507646" cy="303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80"/>
              </a:lnSpc>
            </a:pPr>
            <a:r>
              <a:rPr lang="en-US" b="true" sz="2370" spc="711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NHÓM 3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3994407" y="2164070"/>
            <a:ext cx="6231228" cy="5514637"/>
          </a:xfrm>
          <a:custGeom>
            <a:avLst/>
            <a:gdLst/>
            <a:ahLst/>
            <a:cxnLst/>
            <a:rect r="r" b="b" t="t" l="l"/>
            <a:pathLst>
              <a:path h="5514637" w="6231228">
                <a:moveTo>
                  <a:pt x="0" y="0"/>
                </a:moveTo>
                <a:lnTo>
                  <a:pt x="6231228" y="0"/>
                </a:lnTo>
                <a:lnTo>
                  <a:pt x="6231228" y="5514636"/>
                </a:lnTo>
                <a:lnTo>
                  <a:pt x="0" y="55146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6477" y="837576"/>
            <a:ext cx="15735045" cy="8611847"/>
            <a:chOff x="0" y="0"/>
            <a:chExt cx="4144209" cy="226814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44209" cy="2268141"/>
            </a:xfrm>
            <a:custGeom>
              <a:avLst/>
              <a:gdLst/>
              <a:ahLst/>
              <a:cxnLst/>
              <a:rect r="r" b="b" t="t" l="l"/>
              <a:pathLst>
                <a:path h="2268141" w="4144209">
                  <a:moveTo>
                    <a:pt x="4064791" y="0"/>
                  </a:moveTo>
                  <a:lnTo>
                    <a:pt x="79418" y="0"/>
                  </a:lnTo>
                  <a:cubicBezTo>
                    <a:pt x="79418" y="43699"/>
                    <a:pt x="44079" y="79418"/>
                    <a:pt x="0" y="79418"/>
                  </a:cubicBezTo>
                  <a:lnTo>
                    <a:pt x="0" y="2188723"/>
                  </a:lnTo>
                  <a:cubicBezTo>
                    <a:pt x="43699" y="2188723"/>
                    <a:pt x="79418" y="2224062"/>
                    <a:pt x="79418" y="2268141"/>
                  </a:cubicBezTo>
                  <a:lnTo>
                    <a:pt x="4064791" y="2268141"/>
                  </a:lnTo>
                  <a:cubicBezTo>
                    <a:pt x="4064791" y="2224442"/>
                    <a:pt x="4100130" y="2188723"/>
                    <a:pt x="4144209" y="2188723"/>
                  </a:cubicBezTo>
                  <a:lnTo>
                    <a:pt x="4144209" y="79418"/>
                  </a:lnTo>
                  <a:cubicBezTo>
                    <a:pt x="4100510" y="79418"/>
                    <a:pt x="4064791" y="44079"/>
                    <a:pt x="406479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24058B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38100" y="0"/>
              <a:ext cx="4068009" cy="2230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256038" y="2168425"/>
            <a:ext cx="7775924" cy="1137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b="true" sz="9207">
                <a:solidFill>
                  <a:srgbClr val="BF444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NHÓM 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39289" y="1468013"/>
            <a:ext cx="4009421" cy="438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1"/>
              </a:lnSpc>
              <a:spcBef>
                <a:spcPct val="0"/>
              </a:spcBef>
            </a:pPr>
            <a:r>
              <a:rPr lang="en-US" b="true" sz="2615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GIỚI THIỆU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110021" y="9353550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674316" y="3800590"/>
            <a:ext cx="3067814" cy="528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73"/>
              </a:lnSpc>
            </a:pPr>
            <a:r>
              <a:rPr lang="en-US" b="true" sz="3591" i="true">
                <a:solidFill>
                  <a:srgbClr val="24058B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THÀNH VIÊN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49590" y="3800590"/>
            <a:ext cx="3067814" cy="528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3"/>
              </a:lnSpc>
            </a:pPr>
            <a:r>
              <a:rPr lang="en-US" b="true" sz="3591" i="true">
                <a:solidFill>
                  <a:srgbClr val="24058B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GVHD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849590" y="5842066"/>
            <a:ext cx="3067814" cy="528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3"/>
              </a:lnSpc>
            </a:pPr>
            <a:r>
              <a:rPr lang="en-US" b="true" sz="3591" i="true">
                <a:solidFill>
                  <a:srgbClr val="24058B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MÃ LỚP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849590" y="4884044"/>
            <a:ext cx="3995605" cy="528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3"/>
              </a:lnSpc>
            </a:pPr>
            <a:r>
              <a:rPr lang="en-US" sz="35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PHAN THỊ HỒNG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849590" y="6770552"/>
            <a:ext cx="5244016" cy="528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3"/>
              </a:lnSpc>
            </a:pPr>
            <a:r>
              <a:rPr lang="en-US" sz="35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241_71ITSE41103_0301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74316" y="5842066"/>
            <a:ext cx="5663303" cy="528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3"/>
              </a:lnSpc>
            </a:pPr>
            <a:r>
              <a:rPr lang="en-US" sz="35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TRẦN NGỌC PHƯỚC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674316" y="4884044"/>
            <a:ext cx="5663303" cy="528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3"/>
              </a:lnSpc>
            </a:pPr>
            <a:r>
              <a:rPr lang="en-US" sz="35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VŨ VĂN AN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74316" y="6770552"/>
            <a:ext cx="6264324" cy="5284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73"/>
              </a:lnSpc>
            </a:pPr>
            <a:r>
              <a:rPr lang="en-US" sz="3591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NGUYỄN TRẦN KIM NGỌC</a:t>
            </a:r>
          </a:p>
        </p:txBody>
      </p:sp>
      <p:sp>
        <p:nvSpPr>
          <p:cNvPr name="Freeform 17" id="17"/>
          <p:cNvSpPr/>
          <p:nvPr/>
        </p:nvSpPr>
        <p:spPr>
          <a:xfrm flipH="true" flipV="false" rot="0">
            <a:off x="-599329" y="6827702"/>
            <a:ext cx="4509806" cy="3479446"/>
          </a:xfrm>
          <a:custGeom>
            <a:avLst/>
            <a:gdLst/>
            <a:ahLst/>
            <a:cxnLst/>
            <a:rect r="r" b="b" t="t" l="l"/>
            <a:pathLst>
              <a:path h="3479446" w="4509806">
                <a:moveTo>
                  <a:pt x="4509807" y="0"/>
                </a:moveTo>
                <a:lnTo>
                  <a:pt x="0" y="0"/>
                </a:lnTo>
                <a:lnTo>
                  <a:pt x="0" y="3479447"/>
                </a:lnTo>
                <a:lnTo>
                  <a:pt x="4509807" y="3479447"/>
                </a:lnTo>
                <a:lnTo>
                  <a:pt x="450980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776641" y="5464726"/>
            <a:ext cx="7344918" cy="8229600"/>
          </a:xfrm>
          <a:custGeom>
            <a:avLst/>
            <a:gdLst/>
            <a:ahLst/>
            <a:cxnLst/>
            <a:rect r="r" b="b" t="t" l="l"/>
            <a:pathLst>
              <a:path h="8229600" w="7344918">
                <a:moveTo>
                  <a:pt x="0" y="0"/>
                </a:moveTo>
                <a:lnTo>
                  <a:pt x="7344918" y="0"/>
                </a:lnTo>
                <a:lnTo>
                  <a:pt x="734491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332728" y="-2369273"/>
            <a:ext cx="7344918" cy="8229600"/>
          </a:xfrm>
          <a:custGeom>
            <a:avLst/>
            <a:gdLst/>
            <a:ahLst/>
            <a:cxnLst/>
            <a:rect r="r" b="b" t="t" l="l"/>
            <a:pathLst>
              <a:path h="8229600" w="7344918">
                <a:moveTo>
                  <a:pt x="0" y="0"/>
                </a:moveTo>
                <a:lnTo>
                  <a:pt x="7344918" y="0"/>
                </a:lnTo>
                <a:lnTo>
                  <a:pt x="734491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349029" y="3116532"/>
            <a:ext cx="6427611" cy="1213212"/>
          </a:xfrm>
          <a:custGeom>
            <a:avLst/>
            <a:gdLst/>
            <a:ahLst/>
            <a:cxnLst/>
            <a:rect r="r" b="b" t="t" l="l"/>
            <a:pathLst>
              <a:path h="1213212" w="6427611">
                <a:moveTo>
                  <a:pt x="0" y="0"/>
                </a:moveTo>
                <a:lnTo>
                  <a:pt x="6427612" y="0"/>
                </a:lnTo>
                <a:lnTo>
                  <a:pt x="6427612" y="1213211"/>
                </a:lnTo>
                <a:lnTo>
                  <a:pt x="0" y="12132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349029" y="4647115"/>
            <a:ext cx="6427611" cy="1213212"/>
          </a:xfrm>
          <a:custGeom>
            <a:avLst/>
            <a:gdLst/>
            <a:ahLst/>
            <a:cxnLst/>
            <a:rect r="r" b="b" t="t" l="l"/>
            <a:pathLst>
              <a:path h="1213212" w="6427611">
                <a:moveTo>
                  <a:pt x="0" y="0"/>
                </a:moveTo>
                <a:lnTo>
                  <a:pt x="6427612" y="0"/>
                </a:lnTo>
                <a:lnTo>
                  <a:pt x="6427612" y="1213212"/>
                </a:lnTo>
                <a:lnTo>
                  <a:pt x="0" y="12132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325465" y="6174652"/>
            <a:ext cx="6427611" cy="1213212"/>
          </a:xfrm>
          <a:custGeom>
            <a:avLst/>
            <a:gdLst/>
            <a:ahLst/>
            <a:cxnLst/>
            <a:rect r="r" b="b" t="t" l="l"/>
            <a:pathLst>
              <a:path h="1213212" w="6427611">
                <a:moveTo>
                  <a:pt x="0" y="0"/>
                </a:moveTo>
                <a:lnTo>
                  <a:pt x="6427611" y="0"/>
                </a:lnTo>
                <a:lnTo>
                  <a:pt x="6427611" y="1213211"/>
                </a:lnTo>
                <a:lnTo>
                  <a:pt x="0" y="12132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325465" y="7702188"/>
            <a:ext cx="6427611" cy="1213212"/>
          </a:xfrm>
          <a:custGeom>
            <a:avLst/>
            <a:gdLst/>
            <a:ahLst/>
            <a:cxnLst/>
            <a:rect r="r" b="b" t="t" l="l"/>
            <a:pathLst>
              <a:path h="1213212" w="6427611">
                <a:moveTo>
                  <a:pt x="0" y="0"/>
                </a:moveTo>
                <a:lnTo>
                  <a:pt x="6427611" y="0"/>
                </a:lnTo>
                <a:lnTo>
                  <a:pt x="6427611" y="1213212"/>
                </a:lnTo>
                <a:lnTo>
                  <a:pt x="0" y="12132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-230884" y="1110750"/>
            <a:ext cx="18518884" cy="1424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70"/>
              </a:lnSpc>
            </a:pPr>
            <a:r>
              <a:rPr lang="en-US" b="true" sz="840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QUẢN LÝ LỊCH TRỰC KHOA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110021" y="9353550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49029" y="3550233"/>
            <a:ext cx="4569481" cy="34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6"/>
              </a:lnSpc>
            </a:pPr>
            <a:r>
              <a:rPr lang="en-US" b="true" sz="2291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1. Giới thiệu tổng quan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580074" y="4910768"/>
            <a:ext cx="6410601" cy="68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6"/>
              </a:lnSpc>
            </a:pPr>
            <a:r>
              <a:rPr lang="en-US" sz="2291" b="true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Giới thiệu chi tiết bằng Context Diagram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580074" y="6436902"/>
            <a:ext cx="5918392" cy="68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6"/>
              </a:lnSpc>
            </a:pPr>
            <a:r>
              <a:rPr lang="en-US" sz="2291" b="true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 Trình bày Business Process bằng Prototypes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580074" y="7964439"/>
            <a:ext cx="5918392" cy="68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6"/>
              </a:lnSpc>
            </a:pPr>
            <a:r>
              <a:rPr lang="en-US" sz="2291" b="true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4. Giải thích Product Backlog &amp; Functional Requirements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696448" y="5560525"/>
            <a:ext cx="4009421" cy="813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1"/>
              </a:lnSpc>
              <a:spcBef>
                <a:spcPct val="0"/>
              </a:spcBef>
            </a:pPr>
            <a:r>
              <a:rPr lang="en-US" b="true" sz="4715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Mục Lục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1873821" y="243165"/>
            <a:ext cx="5226474" cy="871079"/>
          </a:xfrm>
          <a:custGeom>
            <a:avLst/>
            <a:gdLst/>
            <a:ahLst/>
            <a:cxnLst/>
            <a:rect r="r" b="b" t="t" l="l"/>
            <a:pathLst>
              <a:path h="871079" w="5226474">
                <a:moveTo>
                  <a:pt x="0" y="0"/>
                </a:moveTo>
                <a:lnTo>
                  <a:pt x="5226474" y="0"/>
                </a:lnTo>
                <a:lnTo>
                  <a:pt x="5226474" y="871079"/>
                </a:lnTo>
                <a:lnTo>
                  <a:pt x="0" y="8710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82733" y="340786"/>
            <a:ext cx="3738227" cy="623038"/>
          </a:xfrm>
          <a:custGeom>
            <a:avLst/>
            <a:gdLst/>
            <a:ahLst/>
            <a:cxnLst/>
            <a:rect r="r" b="b" t="t" l="l"/>
            <a:pathLst>
              <a:path h="623038" w="3738227">
                <a:moveTo>
                  <a:pt x="0" y="0"/>
                </a:moveTo>
                <a:lnTo>
                  <a:pt x="3738226" y="0"/>
                </a:lnTo>
                <a:lnTo>
                  <a:pt x="3738226" y="623038"/>
                </a:lnTo>
                <a:lnTo>
                  <a:pt x="0" y="6230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5568" y="340786"/>
            <a:ext cx="7289157" cy="1375828"/>
          </a:xfrm>
          <a:custGeom>
            <a:avLst/>
            <a:gdLst/>
            <a:ahLst/>
            <a:cxnLst/>
            <a:rect r="r" b="b" t="t" l="l"/>
            <a:pathLst>
              <a:path h="1375828" w="7289157">
                <a:moveTo>
                  <a:pt x="0" y="0"/>
                </a:moveTo>
                <a:lnTo>
                  <a:pt x="7289156" y="0"/>
                </a:lnTo>
                <a:lnTo>
                  <a:pt x="7289156" y="1375828"/>
                </a:lnTo>
                <a:lnTo>
                  <a:pt x="0" y="13758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211153" y="3881748"/>
            <a:ext cx="3111591" cy="2449670"/>
          </a:xfrm>
          <a:custGeom>
            <a:avLst/>
            <a:gdLst/>
            <a:ahLst/>
            <a:cxnLst/>
            <a:rect r="r" b="b" t="t" l="l"/>
            <a:pathLst>
              <a:path h="2449670" w="3111591">
                <a:moveTo>
                  <a:pt x="0" y="0"/>
                </a:moveTo>
                <a:lnTo>
                  <a:pt x="3111590" y="0"/>
                </a:lnTo>
                <a:lnTo>
                  <a:pt x="3111590" y="2449670"/>
                </a:lnTo>
                <a:lnTo>
                  <a:pt x="0" y="24496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805205" y="3881748"/>
            <a:ext cx="2798141" cy="2734017"/>
          </a:xfrm>
          <a:custGeom>
            <a:avLst/>
            <a:gdLst/>
            <a:ahLst/>
            <a:cxnLst/>
            <a:rect r="r" b="b" t="t" l="l"/>
            <a:pathLst>
              <a:path h="2734017" w="2798141">
                <a:moveTo>
                  <a:pt x="0" y="0"/>
                </a:moveTo>
                <a:lnTo>
                  <a:pt x="2798141" y="0"/>
                </a:lnTo>
                <a:lnTo>
                  <a:pt x="2798141" y="2734017"/>
                </a:lnTo>
                <a:lnTo>
                  <a:pt x="0" y="273401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110021" y="9353550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5568" y="6899585"/>
            <a:ext cx="6930288" cy="711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9"/>
              </a:lnSpc>
            </a:pPr>
            <a:r>
              <a:rPr lang="en-US" sz="3741" spc="217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Đội ngũ phát triển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5568" y="7653773"/>
            <a:ext cx="6930288" cy="711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9"/>
              </a:lnSpc>
            </a:pPr>
            <a:r>
              <a:rPr lang="en-US" sz="3741" spc="217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Công ty phần mềm PNA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98894" y="1946357"/>
            <a:ext cx="6090212" cy="738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30"/>
              </a:lnSpc>
            </a:pPr>
            <a:r>
              <a:rPr lang="en-US" b="true" sz="430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CÁC BÊN LIÊN QUAN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75965" y="841312"/>
            <a:ext cx="5181966" cy="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2"/>
              </a:lnSpc>
            </a:pPr>
            <a:r>
              <a:rPr lang="en-US" b="true" sz="2598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1. Giới thiệu tổng quan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01373" y="2993452"/>
            <a:ext cx="6331151" cy="711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9"/>
              </a:lnSpc>
            </a:pPr>
            <a:r>
              <a:rPr lang="en-US" b="true" sz="3741" spc="21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Inside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862962" y="2857264"/>
            <a:ext cx="4682627" cy="710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6"/>
              </a:lnSpc>
            </a:pPr>
            <a:r>
              <a:rPr lang="en-US" b="true" sz="3740" spc="216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Outside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39132" y="6782241"/>
            <a:ext cx="6930288" cy="711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9"/>
              </a:lnSpc>
            </a:pPr>
            <a:r>
              <a:rPr lang="en-US" sz="3741" spc="217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Cô Hồng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367553" y="7445770"/>
            <a:ext cx="8178746" cy="711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9"/>
              </a:lnSpc>
            </a:pPr>
            <a:r>
              <a:rPr lang="en-US" sz="3741" spc="217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Nhóm trải nghiệm phần mềm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95811" y="8137948"/>
            <a:ext cx="8050488" cy="1483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9"/>
              </a:lnSpc>
            </a:pPr>
            <a:r>
              <a:rPr lang="en-US" sz="3741" spc="217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Giảng viên, Thư ký khoa,</a:t>
            </a:r>
          </a:p>
          <a:p>
            <a:pPr algn="ctr">
              <a:lnSpc>
                <a:spcPts val="6099"/>
              </a:lnSpc>
            </a:pPr>
            <a:r>
              <a:rPr lang="en-US" sz="3741" spc="217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Ban chủ nhiệm và Admin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82733" y="340786"/>
            <a:ext cx="3738227" cy="623038"/>
          </a:xfrm>
          <a:custGeom>
            <a:avLst/>
            <a:gdLst/>
            <a:ahLst/>
            <a:cxnLst/>
            <a:rect r="r" b="b" t="t" l="l"/>
            <a:pathLst>
              <a:path h="623038" w="3738227">
                <a:moveTo>
                  <a:pt x="0" y="0"/>
                </a:moveTo>
                <a:lnTo>
                  <a:pt x="3738226" y="0"/>
                </a:lnTo>
                <a:lnTo>
                  <a:pt x="3738226" y="623038"/>
                </a:lnTo>
                <a:lnTo>
                  <a:pt x="0" y="6230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5568" y="340786"/>
            <a:ext cx="7289157" cy="1375828"/>
          </a:xfrm>
          <a:custGeom>
            <a:avLst/>
            <a:gdLst/>
            <a:ahLst/>
            <a:cxnLst/>
            <a:rect r="r" b="b" t="t" l="l"/>
            <a:pathLst>
              <a:path h="1375828" w="7289157">
                <a:moveTo>
                  <a:pt x="0" y="0"/>
                </a:moveTo>
                <a:lnTo>
                  <a:pt x="7289156" y="0"/>
                </a:lnTo>
                <a:lnTo>
                  <a:pt x="7289156" y="1375828"/>
                </a:lnTo>
                <a:lnTo>
                  <a:pt x="0" y="13758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110021" y="9353550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098894" y="1946357"/>
            <a:ext cx="6090212" cy="738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30"/>
              </a:lnSpc>
            </a:pPr>
            <a:r>
              <a:rPr lang="en-US" b="true" sz="430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BỐI CẢNH HIỆN TẠI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75965" y="841312"/>
            <a:ext cx="5181966" cy="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2"/>
              </a:lnSpc>
            </a:pPr>
            <a:r>
              <a:rPr lang="en-US" b="true" sz="2598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1. Giới thiệu tổng quan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01373" y="3439941"/>
            <a:ext cx="6331151" cy="710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9"/>
              </a:lnSpc>
            </a:pPr>
            <a:r>
              <a:rPr lang="en-US" b="true" sz="3741" spc="21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Điểm danh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5568" y="4422046"/>
            <a:ext cx="6930288" cy="613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4"/>
              </a:lnSpc>
            </a:pPr>
            <a:r>
              <a:rPr lang="en-US" sz="3241" spc="188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Quét mã QR reset sau 5s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5568" y="5385101"/>
            <a:ext cx="6930288" cy="613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4"/>
              </a:lnSpc>
            </a:pPr>
            <a:r>
              <a:rPr lang="en-US" sz="3241" spc="188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Dễ dẫn đến gian lận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01373" y="6351062"/>
            <a:ext cx="7425366" cy="613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4"/>
              </a:lnSpc>
            </a:pPr>
            <a:r>
              <a:rPr lang="en-US" sz="3241" spc="188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Không đảm bảo tính minh bạch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195538" y="3351421"/>
            <a:ext cx="6331151" cy="710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9"/>
              </a:lnSpc>
            </a:pPr>
            <a:r>
              <a:rPr lang="en-US" b="true" sz="3741" spc="21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Hệ thống quản lý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179733" y="4372262"/>
            <a:ext cx="6930288" cy="613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4"/>
              </a:lnSpc>
            </a:pPr>
            <a:r>
              <a:rPr lang="en-US" sz="3241" spc="188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Xảy ra nhiều lỗi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895969" y="5194601"/>
            <a:ext cx="6930288" cy="128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4"/>
              </a:lnSpc>
            </a:pPr>
            <a:r>
              <a:rPr lang="en-US" sz="3241" spc="188">
                <a:solidFill>
                  <a:srgbClr val="24058B"/>
                </a:solidFill>
                <a:latin typeface="Montserrat"/>
                <a:ea typeface="Montserrat"/>
                <a:cs typeface="Montserrat"/>
                <a:sym typeface="Montserrat"/>
              </a:rPr>
              <a:t>Chưa kiểm tra được lịch dạy có phù hợp với GV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82733" y="340786"/>
            <a:ext cx="3738227" cy="623038"/>
          </a:xfrm>
          <a:custGeom>
            <a:avLst/>
            <a:gdLst/>
            <a:ahLst/>
            <a:cxnLst/>
            <a:rect r="r" b="b" t="t" l="l"/>
            <a:pathLst>
              <a:path h="623038" w="3738227">
                <a:moveTo>
                  <a:pt x="0" y="0"/>
                </a:moveTo>
                <a:lnTo>
                  <a:pt x="3738226" y="0"/>
                </a:lnTo>
                <a:lnTo>
                  <a:pt x="3738226" y="623038"/>
                </a:lnTo>
                <a:lnTo>
                  <a:pt x="0" y="6230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5568" y="340786"/>
            <a:ext cx="7289157" cy="1375828"/>
          </a:xfrm>
          <a:custGeom>
            <a:avLst/>
            <a:gdLst/>
            <a:ahLst/>
            <a:cxnLst/>
            <a:rect r="r" b="b" t="t" l="l"/>
            <a:pathLst>
              <a:path h="1375828" w="7289157">
                <a:moveTo>
                  <a:pt x="0" y="0"/>
                </a:moveTo>
                <a:lnTo>
                  <a:pt x="7289156" y="0"/>
                </a:lnTo>
                <a:lnTo>
                  <a:pt x="7289156" y="1375828"/>
                </a:lnTo>
                <a:lnTo>
                  <a:pt x="0" y="13758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110021" y="9353550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06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76017" y="2897308"/>
            <a:ext cx="7101894" cy="738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30"/>
              </a:lnSpc>
            </a:pPr>
            <a:r>
              <a:rPr lang="en-US" b="true" sz="430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YÊU CẦU TỪ KHOA CNTT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75965" y="841312"/>
            <a:ext cx="5181966" cy="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2"/>
              </a:lnSpc>
            </a:pPr>
            <a:r>
              <a:rPr lang="en-US" b="true" sz="2598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1. Giới thiệu tổng quan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541457" y="4097367"/>
            <a:ext cx="4661240" cy="3172903"/>
            <a:chOff x="0" y="0"/>
            <a:chExt cx="6214987" cy="4230538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6214987" cy="4230538"/>
              <a:chOff x="0" y="0"/>
              <a:chExt cx="1004722" cy="68391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004722" cy="683913"/>
              </a:xfrm>
              <a:custGeom>
                <a:avLst/>
                <a:gdLst/>
                <a:ahLst/>
                <a:cxnLst/>
                <a:rect r="r" b="b" t="t" l="l"/>
                <a:pathLst>
                  <a:path h="683913" w="1004722">
                    <a:moveTo>
                      <a:pt x="103502" y="0"/>
                    </a:moveTo>
                    <a:lnTo>
                      <a:pt x="901220" y="0"/>
                    </a:lnTo>
                    <a:cubicBezTo>
                      <a:pt x="928671" y="0"/>
                      <a:pt x="954997" y="10905"/>
                      <a:pt x="974407" y="30315"/>
                    </a:cubicBezTo>
                    <a:cubicBezTo>
                      <a:pt x="993817" y="49725"/>
                      <a:pt x="1004722" y="76051"/>
                      <a:pt x="1004722" y="103502"/>
                    </a:cubicBezTo>
                    <a:lnTo>
                      <a:pt x="1004722" y="580412"/>
                    </a:lnTo>
                    <a:cubicBezTo>
                      <a:pt x="1004722" y="637574"/>
                      <a:pt x="958383" y="683913"/>
                      <a:pt x="901220" y="683913"/>
                    </a:cubicBezTo>
                    <a:lnTo>
                      <a:pt x="103502" y="683913"/>
                    </a:lnTo>
                    <a:cubicBezTo>
                      <a:pt x="46339" y="683913"/>
                      <a:pt x="0" y="637574"/>
                      <a:pt x="0" y="580412"/>
                    </a:cubicBezTo>
                    <a:lnTo>
                      <a:pt x="0" y="103502"/>
                    </a:lnTo>
                    <a:cubicBezTo>
                      <a:pt x="0" y="46339"/>
                      <a:pt x="46339" y="0"/>
                      <a:pt x="103502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5170FF">
                      <a:alpha val="100000"/>
                    </a:srgbClr>
                  </a:gs>
                  <a:gs pos="100000">
                    <a:srgbClr val="FF66C4">
                      <a:alpha val="100000"/>
                    </a:srgbClr>
                  </a:gs>
                </a:gsLst>
                <a:lin ang="0"/>
              </a:gradFill>
              <a:ln w="38100" cap="rnd">
                <a:solidFill>
                  <a:srgbClr val="FFFCF3"/>
                </a:solidFill>
                <a:prstDash val="solid"/>
                <a:round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1004722" cy="72201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541909" y="836180"/>
              <a:ext cx="5131170" cy="2661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51"/>
                </a:lnSpc>
              </a:pPr>
              <a:r>
                <a:rPr lang="en-US" sz="2648">
                  <a:solidFill>
                    <a:srgbClr val="FFFCF3"/>
                  </a:solidFill>
                  <a:latin typeface="Poppins"/>
                  <a:ea typeface="Poppins"/>
                  <a:cs typeface="Poppins"/>
                  <a:sym typeface="Poppins"/>
                </a:rPr>
                <a:t>Hệ thống cho phép các GV dễ dàng đăng ký lịch trực phù hợp với lịch làm việc cá nhân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793591" y="4097367"/>
            <a:ext cx="4661240" cy="3172903"/>
            <a:chOff x="0" y="0"/>
            <a:chExt cx="6214987" cy="4230538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6214987" cy="4230538"/>
              <a:chOff x="0" y="0"/>
              <a:chExt cx="1004722" cy="683913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004722" cy="683913"/>
              </a:xfrm>
              <a:custGeom>
                <a:avLst/>
                <a:gdLst/>
                <a:ahLst/>
                <a:cxnLst/>
                <a:rect r="r" b="b" t="t" l="l"/>
                <a:pathLst>
                  <a:path h="683913" w="1004722">
                    <a:moveTo>
                      <a:pt x="103502" y="0"/>
                    </a:moveTo>
                    <a:lnTo>
                      <a:pt x="901220" y="0"/>
                    </a:lnTo>
                    <a:cubicBezTo>
                      <a:pt x="928671" y="0"/>
                      <a:pt x="954997" y="10905"/>
                      <a:pt x="974407" y="30315"/>
                    </a:cubicBezTo>
                    <a:cubicBezTo>
                      <a:pt x="993817" y="49725"/>
                      <a:pt x="1004722" y="76051"/>
                      <a:pt x="1004722" y="103502"/>
                    </a:cubicBezTo>
                    <a:lnTo>
                      <a:pt x="1004722" y="580412"/>
                    </a:lnTo>
                    <a:cubicBezTo>
                      <a:pt x="1004722" y="637574"/>
                      <a:pt x="958383" y="683913"/>
                      <a:pt x="901220" y="683913"/>
                    </a:cubicBezTo>
                    <a:lnTo>
                      <a:pt x="103502" y="683913"/>
                    </a:lnTo>
                    <a:cubicBezTo>
                      <a:pt x="46339" y="683913"/>
                      <a:pt x="0" y="637574"/>
                      <a:pt x="0" y="580412"/>
                    </a:cubicBezTo>
                    <a:lnTo>
                      <a:pt x="0" y="103502"/>
                    </a:lnTo>
                    <a:cubicBezTo>
                      <a:pt x="0" y="46339"/>
                      <a:pt x="46339" y="0"/>
                      <a:pt x="103502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5170FF">
                      <a:alpha val="100000"/>
                    </a:srgbClr>
                  </a:gs>
                  <a:gs pos="100000">
                    <a:srgbClr val="FF66C4">
                      <a:alpha val="100000"/>
                    </a:srgbClr>
                  </a:gs>
                </a:gsLst>
                <a:lin ang="0"/>
              </a:gradFill>
              <a:ln w="38100" cap="rnd">
                <a:solidFill>
                  <a:srgbClr val="FFFCF3"/>
                </a:solidFill>
                <a:prstDash val="solid"/>
                <a:round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1004722" cy="72201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7" id="17"/>
            <p:cNvSpPr txBox="true"/>
            <p:nvPr/>
          </p:nvSpPr>
          <p:spPr>
            <a:xfrm rot="0">
              <a:off x="541909" y="836180"/>
              <a:ext cx="5131170" cy="2661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51"/>
                </a:lnSpc>
              </a:pPr>
              <a:r>
                <a:rPr lang="en-US" sz="2648">
                  <a:solidFill>
                    <a:srgbClr val="FFFCF3"/>
                  </a:solidFill>
                  <a:latin typeface="Poppins"/>
                  <a:ea typeface="Poppins"/>
                  <a:cs typeface="Poppins"/>
                  <a:sym typeface="Poppins"/>
                </a:rPr>
                <a:t>Sử dụng Công nghệ nhận diện khuôn mặt bằng Face-ID để điểm danh và đảm bảo tính minh bạch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085303" y="4063670"/>
            <a:ext cx="4661240" cy="3240297"/>
            <a:chOff x="0" y="0"/>
            <a:chExt cx="6214987" cy="4320395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6214987" cy="4320395"/>
              <a:chOff x="0" y="0"/>
              <a:chExt cx="1106522" cy="769207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1106522" cy="769207"/>
              </a:xfrm>
              <a:custGeom>
                <a:avLst/>
                <a:gdLst/>
                <a:ahLst/>
                <a:cxnLst/>
                <a:rect r="r" b="b" t="t" l="l"/>
                <a:pathLst>
                  <a:path h="769207" w="1106522">
                    <a:moveTo>
                      <a:pt x="93979" y="0"/>
                    </a:moveTo>
                    <a:lnTo>
                      <a:pt x="1012543" y="0"/>
                    </a:lnTo>
                    <a:cubicBezTo>
                      <a:pt x="1064446" y="0"/>
                      <a:pt x="1106522" y="42076"/>
                      <a:pt x="1106522" y="93979"/>
                    </a:cubicBezTo>
                    <a:lnTo>
                      <a:pt x="1106522" y="675228"/>
                    </a:lnTo>
                    <a:cubicBezTo>
                      <a:pt x="1106522" y="700153"/>
                      <a:pt x="1096621" y="724057"/>
                      <a:pt x="1078996" y="741681"/>
                    </a:cubicBezTo>
                    <a:cubicBezTo>
                      <a:pt x="1061372" y="759306"/>
                      <a:pt x="1037468" y="769207"/>
                      <a:pt x="1012543" y="769207"/>
                    </a:cubicBezTo>
                    <a:lnTo>
                      <a:pt x="93979" y="769207"/>
                    </a:lnTo>
                    <a:cubicBezTo>
                      <a:pt x="69054" y="769207"/>
                      <a:pt x="45150" y="759306"/>
                      <a:pt x="27526" y="741681"/>
                    </a:cubicBezTo>
                    <a:cubicBezTo>
                      <a:pt x="9901" y="724057"/>
                      <a:pt x="0" y="700153"/>
                      <a:pt x="0" y="675228"/>
                    </a:cubicBezTo>
                    <a:lnTo>
                      <a:pt x="0" y="93979"/>
                    </a:lnTo>
                    <a:cubicBezTo>
                      <a:pt x="0" y="69054"/>
                      <a:pt x="9901" y="45150"/>
                      <a:pt x="27526" y="27526"/>
                    </a:cubicBezTo>
                    <a:cubicBezTo>
                      <a:pt x="45150" y="9901"/>
                      <a:pt x="69054" y="0"/>
                      <a:pt x="9397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5170FF">
                      <a:alpha val="100000"/>
                    </a:srgbClr>
                  </a:gs>
                  <a:gs pos="100000">
                    <a:srgbClr val="FF66C4">
                      <a:alpha val="100000"/>
                    </a:srgbClr>
                  </a:gs>
                </a:gsLst>
                <a:lin ang="0"/>
              </a:gradFill>
              <a:ln w="38100" cap="rnd">
                <a:solidFill>
                  <a:srgbClr val="FFFCF3"/>
                </a:solidFill>
                <a:prstDash val="solid"/>
                <a:round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38100"/>
                <a:ext cx="1106522" cy="80730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541909" y="757499"/>
              <a:ext cx="5131170" cy="28975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61"/>
                </a:lnSpc>
              </a:pPr>
              <a:r>
                <a:rPr lang="en-US" sz="2404">
                  <a:solidFill>
                    <a:srgbClr val="FFFCF3"/>
                  </a:solidFill>
                  <a:latin typeface="Poppins"/>
                  <a:ea typeface="Poppins"/>
                  <a:cs typeface="Poppins"/>
                  <a:sym typeface="Poppins"/>
                </a:rPr>
                <a:t> Cho phép BCN khoa xử lý các yêu cầu từ GV và theo dõi các số liệu thống kê về trực khoa của GV</a:t>
              </a:r>
            </a:p>
            <a:p>
              <a:pPr algn="ctr">
                <a:lnSpc>
                  <a:spcPts val="2861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82733" y="340786"/>
            <a:ext cx="3738227" cy="623038"/>
          </a:xfrm>
          <a:custGeom>
            <a:avLst/>
            <a:gdLst/>
            <a:ahLst/>
            <a:cxnLst/>
            <a:rect r="r" b="b" t="t" l="l"/>
            <a:pathLst>
              <a:path h="623038" w="3738227">
                <a:moveTo>
                  <a:pt x="0" y="0"/>
                </a:moveTo>
                <a:lnTo>
                  <a:pt x="3738226" y="0"/>
                </a:lnTo>
                <a:lnTo>
                  <a:pt x="3738226" y="623038"/>
                </a:lnTo>
                <a:lnTo>
                  <a:pt x="0" y="6230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110021" y="9353550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07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1316" y="6121949"/>
            <a:ext cx="5125759" cy="2258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Xét duyêt các yêu cầu</a:t>
            </a:r>
          </a:p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Thống kê điểm danh</a:t>
            </a:r>
          </a:p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Thống kê trực khoa</a:t>
            </a:r>
          </a:p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Đăng ký lịch trực cho GV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32427" y="2867688"/>
            <a:ext cx="15023146" cy="738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30"/>
              </a:lnSpc>
            </a:pPr>
            <a:r>
              <a:rPr lang="en-US" b="true" sz="430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CÁC CHỨC NĂNG CHÍNH QUẢN LÝ LỊCH TRỰC KHOA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25208" y="4550503"/>
            <a:ext cx="3477975" cy="1387821"/>
            <a:chOff x="0" y="0"/>
            <a:chExt cx="4637301" cy="1850428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4637301" cy="1850428"/>
              <a:chOff x="0" y="0"/>
              <a:chExt cx="916010" cy="365517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916010" cy="365517"/>
              </a:xfrm>
              <a:custGeom>
                <a:avLst/>
                <a:gdLst/>
                <a:ahLst/>
                <a:cxnLst/>
                <a:rect r="r" b="b" t="t" l="l"/>
                <a:pathLst>
                  <a:path h="365517" w="916010">
                    <a:moveTo>
                      <a:pt x="113525" y="0"/>
                    </a:moveTo>
                    <a:lnTo>
                      <a:pt x="802485" y="0"/>
                    </a:lnTo>
                    <a:cubicBezTo>
                      <a:pt x="865183" y="0"/>
                      <a:pt x="916010" y="50827"/>
                      <a:pt x="916010" y="113525"/>
                    </a:cubicBezTo>
                    <a:lnTo>
                      <a:pt x="916010" y="251991"/>
                    </a:lnTo>
                    <a:cubicBezTo>
                      <a:pt x="916010" y="314690"/>
                      <a:pt x="865183" y="365517"/>
                      <a:pt x="802485" y="365517"/>
                    </a:cubicBezTo>
                    <a:lnTo>
                      <a:pt x="113525" y="365517"/>
                    </a:lnTo>
                    <a:cubicBezTo>
                      <a:pt x="83416" y="365517"/>
                      <a:pt x="54541" y="353556"/>
                      <a:pt x="33251" y="332266"/>
                    </a:cubicBezTo>
                    <a:cubicBezTo>
                      <a:pt x="11961" y="310976"/>
                      <a:pt x="0" y="282100"/>
                      <a:pt x="0" y="251991"/>
                    </a:cubicBezTo>
                    <a:lnTo>
                      <a:pt x="0" y="113525"/>
                    </a:lnTo>
                    <a:cubicBezTo>
                      <a:pt x="0" y="50827"/>
                      <a:pt x="50827" y="0"/>
                      <a:pt x="113525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5170FF">
                      <a:alpha val="100000"/>
                    </a:srgbClr>
                  </a:gs>
                  <a:gs pos="100000">
                    <a:srgbClr val="FF66C4">
                      <a:alpha val="100000"/>
                    </a:srgbClr>
                  </a:gs>
                </a:gsLst>
                <a:lin ang="0"/>
              </a:gradFill>
              <a:ln w="38100" cap="rnd">
                <a:solidFill>
                  <a:srgbClr val="FFFCF3"/>
                </a:solidFill>
                <a:prstDash val="solid"/>
                <a:round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916010" cy="40361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404344" y="680878"/>
              <a:ext cx="3828613" cy="5698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293"/>
                </a:lnSpc>
              </a:pPr>
              <a:r>
                <a:rPr lang="en-US" b="true" sz="2767">
                  <a:solidFill>
                    <a:srgbClr val="FFFCF3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Ban chủ nhiệm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529998" y="4550503"/>
            <a:ext cx="3256409" cy="1387821"/>
            <a:chOff x="0" y="0"/>
            <a:chExt cx="4341879" cy="1850428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4341879" cy="1850428"/>
              <a:chOff x="0" y="0"/>
              <a:chExt cx="857655" cy="365517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57655" cy="365517"/>
              </a:xfrm>
              <a:custGeom>
                <a:avLst/>
                <a:gdLst/>
                <a:ahLst/>
                <a:cxnLst/>
                <a:rect r="r" b="b" t="t" l="l"/>
                <a:pathLst>
                  <a:path h="365517" w="857655">
                    <a:moveTo>
                      <a:pt x="121249" y="0"/>
                    </a:moveTo>
                    <a:lnTo>
                      <a:pt x="736406" y="0"/>
                    </a:lnTo>
                    <a:cubicBezTo>
                      <a:pt x="803370" y="0"/>
                      <a:pt x="857655" y="54285"/>
                      <a:pt x="857655" y="121249"/>
                    </a:cubicBezTo>
                    <a:lnTo>
                      <a:pt x="857655" y="244267"/>
                    </a:lnTo>
                    <a:cubicBezTo>
                      <a:pt x="857655" y="311231"/>
                      <a:pt x="803370" y="365517"/>
                      <a:pt x="736406" y="365517"/>
                    </a:cubicBezTo>
                    <a:lnTo>
                      <a:pt x="121249" y="365517"/>
                    </a:lnTo>
                    <a:cubicBezTo>
                      <a:pt x="54285" y="365517"/>
                      <a:pt x="0" y="311231"/>
                      <a:pt x="0" y="244267"/>
                    </a:cubicBezTo>
                    <a:lnTo>
                      <a:pt x="0" y="121249"/>
                    </a:lnTo>
                    <a:cubicBezTo>
                      <a:pt x="0" y="54285"/>
                      <a:pt x="54285" y="0"/>
                      <a:pt x="12124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5170FF">
                      <a:alpha val="100000"/>
                    </a:srgbClr>
                  </a:gs>
                  <a:gs pos="100000">
                    <a:srgbClr val="FF66C4">
                      <a:alpha val="100000"/>
                    </a:srgbClr>
                  </a:gs>
                </a:gsLst>
                <a:lin ang="0"/>
              </a:gradFill>
              <a:ln w="38100" cap="rnd">
                <a:solidFill>
                  <a:srgbClr val="FFFCF3"/>
                </a:solidFill>
                <a:prstDash val="solid"/>
                <a:round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38100"/>
                <a:ext cx="857655" cy="40361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378585" y="680878"/>
              <a:ext cx="3584709" cy="5698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93"/>
                </a:lnSpc>
              </a:pPr>
              <a:r>
                <a:rPr lang="en-US" b="true" sz="2767">
                  <a:solidFill>
                    <a:srgbClr val="FFFCF3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Thư ký khoa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6357931" y="6121949"/>
            <a:ext cx="5941544" cy="2258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Mở đăng ký lịch trực</a:t>
            </a:r>
          </a:p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Thống kê danh sách yêu cầu</a:t>
            </a:r>
          </a:p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Thống kê trực khoa</a:t>
            </a:r>
          </a:p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Đăng ký lịch trực cho GV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3758208" y="4550503"/>
            <a:ext cx="3256409" cy="1387821"/>
            <a:chOff x="0" y="0"/>
            <a:chExt cx="4341879" cy="1850428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4341879" cy="1850428"/>
              <a:chOff x="0" y="0"/>
              <a:chExt cx="857655" cy="365517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57655" cy="365517"/>
              </a:xfrm>
              <a:custGeom>
                <a:avLst/>
                <a:gdLst/>
                <a:ahLst/>
                <a:cxnLst/>
                <a:rect r="r" b="b" t="t" l="l"/>
                <a:pathLst>
                  <a:path h="365517" w="857655">
                    <a:moveTo>
                      <a:pt x="121249" y="0"/>
                    </a:moveTo>
                    <a:lnTo>
                      <a:pt x="736406" y="0"/>
                    </a:lnTo>
                    <a:cubicBezTo>
                      <a:pt x="803370" y="0"/>
                      <a:pt x="857655" y="54285"/>
                      <a:pt x="857655" y="121249"/>
                    </a:cubicBezTo>
                    <a:lnTo>
                      <a:pt x="857655" y="244267"/>
                    </a:lnTo>
                    <a:cubicBezTo>
                      <a:pt x="857655" y="311231"/>
                      <a:pt x="803370" y="365517"/>
                      <a:pt x="736406" y="365517"/>
                    </a:cubicBezTo>
                    <a:lnTo>
                      <a:pt x="121249" y="365517"/>
                    </a:lnTo>
                    <a:cubicBezTo>
                      <a:pt x="54285" y="365517"/>
                      <a:pt x="0" y="311231"/>
                      <a:pt x="0" y="244267"/>
                    </a:cubicBezTo>
                    <a:lnTo>
                      <a:pt x="0" y="121249"/>
                    </a:lnTo>
                    <a:cubicBezTo>
                      <a:pt x="0" y="54285"/>
                      <a:pt x="54285" y="0"/>
                      <a:pt x="121249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5170FF">
                      <a:alpha val="100000"/>
                    </a:srgbClr>
                  </a:gs>
                  <a:gs pos="100000">
                    <a:srgbClr val="FF66C4">
                      <a:alpha val="100000"/>
                    </a:srgbClr>
                  </a:gs>
                </a:gsLst>
                <a:lin ang="0"/>
              </a:gradFill>
              <a:ln w="38100" cap="rnd">
                <a:solidFill>
                  <a:srgbClr val="FFFCF3"/>
                </a:solidFill>
                <a:prstDash val="solid"/>
                <a:round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38100"/>
                <a:ext cx="857655" cy="40361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378585" y="680878"/>
              <a:ext cx="3584709" cy="5698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93"/>
                </a:lnSpc>
              </a:pPr>
              <a:r>
                <a:rPr lang="en-US" b="true" sz="2767">
                  <a:solidFill>
                    <a:srgbClr val="FFFCF3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Giảng viên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2586140" y="6121949"/>
            <a:ext cx="5600544" cy="2258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Điểm danh Face-ID</a:t>
            </a:r>
          </a:p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Tạo và xem đơn yêu cầu</a:t>
            </a:r>
          </a:p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Thống kê trực khoa</a:t>
            </a:r>
          </a:p>
          <a:p>
            <a:pPr algn="ctr">
              <a:lnSpc>
                <a:spcPts val="4511"/>
              </a:lnSpc>
            </a:pPr>
            <a:r>
              <a:rPr lang="en-US" b="true" sz="2767" spc="160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Đăng ký lịch trực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585568" y="340786"/>
            <a:ext cx="7289157" cy="1375828"/>
          </a:xfrm>
          <a:custGeom>
            <a:avLst/>
            <a:gdLst/>
            <a:ahLst/>
            <a:cxnLst/>
            <a:rect r="r" b="b" t="t" l="l"/>
            <a:pathLst>
              <a:path h="1375828" w="7289157">
                <a:moveTo>
                  <a:pt x="0" y="0"/>
                </a:moveTo>
                <a:lnTo>
                  <a:pt x="7289156" y="0"/>
                </a:lnTo>
                <a:lnTo>
                  <a:pt x="7289156" y="1375828"/>
                </a:lnTo>
                <a:lnTo>
                  <a:pt x="0" y="13758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175965" y="841312"/>
            <a:ext cx="5181966" cy="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2"/>
              </a:lnSpc>
            </a:pPr>
            <a:r>
              <a:rPr lang="en-US" b="true" sz="2598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1. Giới thiệu tổng quan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182733" y="157621"/>
            <a:ext cx="3738227" cy="623038"/>
          </a:xfrm>
          <a:custGeom>
            <a:avLst/>
            <a:gdLst/>
            <a:ahLst/>
            <a:cxnLst/>
            <a:rect r="r" b="b" t="t" l="l"/>
            <a:pathLst>
              <a:path h="623038" w="3738227">
                <a:moveTo>
                  <a:pt x="0" y="0"/>
                </a:moveTo>
                <a:lnTo>
                  <a:pt x="3738226" y="0"/>
                </a:lnTo>
                <a:lnTo>
                  <a:pt x="3738226" y="623038"/>
                </a:lnTo>
                <a:lnTo>
                  <a:pt x="0" y="6230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5568" y="340786"/>
            <a:ext cx="7289157" cy="1375828"/>
          </a:xfrm>
          <a:custGeom>
            <a:avLst/>
            <a:gdLst/>
            <a:ahLst/>
            <a:cxnLst/>
            <a:rect r="r" b="b" t="t" l="l"/>
            <a:pathLst>
              <a:path h="1375828" w="7289157">
                <a:moveTo>
                  <a:pt x="0" y="0"/>
                </a:moveTo>
                <a:lnTo>
                  <a:pt x="7289156" y="0"/>
                </a:lnTo>
                <a:lnTo>
                  <a:pt x="7289156" y="1375828"/>
                </a:lnTo>
                <a:lnTo>
                  <a:pt x="0" y="13758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547238" y="1226444"/>
            <a:ext cx="11193523" cy="8688972"/>
          </a:xfrm>
          <a:custGeom>
            <a:avLst/>
            <a:gdLst/>
            <a:ahLst/>
            <a:cxnLst/>
            <a:rect r="r" b="b" t="t" l="l"/>
            <a:pathLst>
              <a:path h="8688972" w="11193523">
                <a:moveTo>
                  <a:pt x="0" y="0"/>
                </a:moveTo>
                <a:lnTo>
                  <a:pt x="11193524" y="0"/>
                </a:lnTo>
                <a:lnTo>
                  <a:pt x="11193524" y="8688973"/>
                </a:lnTo>
                <a:lnTo>
                  <a:pt x="0" y="86889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28999" y="9353550"/>
            <a:ext cx="572982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21968" y="646050"/>
            <a:ext cx="7289157" cy="77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2"/>
              </a:lnSpc>
            </a:pPr>
            <a:r>
              <a:rPr lang="en-US" sz="2598" b="true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2. Giới thiệu chi tiết bằng Context Diagram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259300" y="9494163"/>
            <a:ext cx="810939" cy="41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9"/>
              </a:lnSpc>
            </a:pPr>
            <a:r>
              <a:rPr lang="en-US" b="true" sz="3369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9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96510" y="4566844"/>
            <a:ext cx="15558190" cy="738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30"/>
              </a:lnSpc>
            </a:pPr>
            <a:r>
              <a:rPr lang="en-US" b="true" sz="430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CÁC CHỨC NĂNG TRONG PHẦN MỀM VL-IT SCHEDULE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819117" y="3411323"/>
            <a:ext cx="4040405" cy="738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30"/>
              </a:lnSpc>
            </a:pPr>
            <a:r>
              <a:rPr lang="en-US" b="true" sz="4307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PROTOTYPE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31864" y="5882446"/>
            <a:ext cx="13435210" cy="1352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1"/>
              </a:lnSpc>
            </a:pPr>
            <a:r>
              <a:rPr lang="en-US" sz="2615" b="true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Link Figma:</a:t>
            </a:r>
          </a:p>
          <a:p>
            <a:pPr algn="ctr">
              <a:lnSpc>
                <a:spcPts val="3661"/>
              </a:lnSpc>
              <a:spcBef>
                <a:spcPct val="0"/>
              </a:spcBef>
            </a:pPr>
            <a:r>
              <a:rPr lang="en-US" b="true" sz="2615">
                <a:solidFill>
                  <a:srgbClr val="24058B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https://www.figma.com/design/oNBsnOLPEqhqxNc5ofehMs/VLU-IT-SCHEDULE_PHANCONGLICHTRUC?node-id=0-1&amp;t=49sWbswvYixrf3NH-1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85568" y="340786"/>
            <a:ext cx="7732289" cy="1375828"/>
            <a:chOff x="0" y="0"/>
            <a:chExt cx="10309718" cy="183443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718875" cy="1834438"/>
            </a:xfrm>
            <a:custGeom>
              <a:avLst/>
              <a:gdLst/>
              <a:ahLst/>
              <a:cxnLst/>
              <a:rect r="r" b="b" t="t" l="l"/>
              <a:pathLst>
                <a:path h="1834438" w="9718875">
                  <a:moveTo>
                    <a:pt x="0" y="0"/>
                  </a:moveTo>
                  <a:lnTo>
                    <a:pt x="9718875" y="0"/>
                  </a:lnTo>
                  <a:lnTo>
                    <a:pt x="9718875" y="1834438"/>
                  </a:lnTo>
                  <a:lnTo>
                    <a:pt x="0" y="1834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590843" y="403844"/>
              <a:ext cx="9718875" cy="103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92"/>
                </a:lnSpc>
              </a:pPr>
              <a:r>
                <a:rPr lang="en-US" sz="2598" b="true">
                  <a:solidFill>
                    <a:srgbClr val="24058B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3. Trình bày Business Process bằng Prototypes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4182733" y="157621"/>
            <a:ext cx="3738227" cy="623038"/>
          </a:xfrm>
          <a:custGeom>
            <a:avLst/>
            <a:gdLst/>
            <a:ahLst/>
            <a:cxnLst/>
            <a:rect r="r" b="b" t="t" l="l"/>
            <a:pathLst>
              <a:path h="623038" w="3738227">
                <a:moveTo>
                  <a:pt x="0" y="0"/>
                </a:moveTo>
                <a:lnTo>
                  <a:pt x="3738226" y="0"/>
                </a:lnTo>
                <a:lnTo>
                  <a:pt x="3738226" y="623038"/>
                </a:lnTo>
                <a:lnTo>
                  <a:pt x="0" y="6230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40EE6329D3174DBAB75AF627792926" ma:contentTypeVersion="10" ma:contentTypeDescription="Create a new document." ma:contentTypeScope="" ma:versionID="61fc1becd97e2714cc57b441ba568c1a">
  <xsd:schema xmlns:xsd="http://www.w3.org/2001/XMLSchema" xmlns:xs="http://www.w3.org/2001/XMLSchema" xmlns:p="http://schemas.microsoft.com/office/2006/metadata/properties" xmlns:ns2="32d94998-b30f-4c85-aa12-652c5e504a1f" targetNamespace="http://schemas.microsoft.com/office/2006/metadata/properties" ma:root="true" ma:fieldsID="66d5b901faafc3b23cc1d5ab662fcd18" ns2:_="">
    <xsd:import namespace="32d94998-b30f-4c85-aa12-652c5e504a1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d94998-b30f-4c85-aa12-652c5e504a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a6e223da-9cd4-4054-9db2-46160edab5d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2d94998-b30f-4c85-aa12-652c5e504a1f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E4ED3186-393A-4C8C-B07B-E9EDD06AABEC}"/>
</file>

<file path=customXml/itemProps2.xml><?xml version="1.0" encoding="utf-8"?>
<ds:datastoreItem xmlns:ds="http://schemas.openxmlformats.org/officeDocument/2006/customXml" ds:itemID="{C7E57AE6-2085-411D-A954-A34C72942314}"/>
</file>

<file path=customXml/itemProps3.xml><?xml version="1.0" encoding="utf-8"?>
<ds:datastoreItem xmlns:ds="http://schemas.openxmlformats.org/officeDocument/2006/customXml" ds:itemID="{3683CB84-72E9-4DF6-BDBA-B2BB371590B1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REQUIREMENTS EMGINER - 3</dc:title>
  <cp:revision>1</cp:revision>
  <dcterms:created xsi:type="dcterms:W3CDTF">2006-08-16T00:00:00Z</dcterms:created>
  <dcterms:modified xsi:type="dcterms:W3CDTF">2011-08-01T06:04:30Z</dcterms:modified>
  <dc:identifier>DAGTyc3ROJ0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0x0101005140EE6329D3174DBAB75AF627792926</vt:lpwstr>
  </property>
</Properties>
</file>

<file path=docProps/thumbnail.jpeg>
</file>